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71" r:id="rId3"/>
    <p:sldId id="272" r:id="rId4"/>
    <p:sldId id="273" r:id="rId5"/>
    <p:sldId id="278" r:id="rId6"/>
    <p:sldId id="274" r:id="rId7"/>
    <p:sldId id="275" r:id="rId8"/>
    <p:sldId id="276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89" autoAdjust="0"/>
    <p:restoredTop sz="77068" autoAdjust="0"/>
  </p:normalViewPr>
  <p:slideViewPr>
    <p:cSldViewPr snapToGrid="0" snapToObjects="1">
      <p:cViewPr>
        <p:scale>
          <a:sx n="95" d="100"/>
          <a:sy n="95" d="100"/>
        </p:scale>
        <p:origin x="-8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1636B-E559-D544-9998-3D7CAE6CD349}" type="datetimeFigureOut">
              <a:rPr lang="en-US" smtClean="0"/>
              <a:t>9/25/15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941A05-D9A5-F24A-84A0-915DFB4AE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56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41A05-D9A5-F24A-84A0-915DFB4AE0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003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Next homework (</a:t>
            </a:r>
            <a:r>
              <a:rPr lang="en-US" dirty="0" err="1" smtClean="0"/>
              <a:t>hw</a:t>
            </a:r>
            <a:r>
              <a:rPr lang="en-US" baseline="0" dirty="0" smtClean="0"/>
              <a:t> 3) will be on logistic regression and linear regression!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41A05-D9A5-F24A-84A0-915DFB4AE0A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304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162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495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216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354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0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9/25/15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125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9/25/15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3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9/25/15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505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9/25/15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424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9/25/15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151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9/25/15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62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266C8-FF6A-8E4E-807A-C5BF2BD92BE8}" type="datetimeFigureOut">
              <a:rPr lang="en-US" smtClean="0"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395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mailto:brian.c@berkely.edu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1650"/>
            <a:ext cx="5636091" cy="563609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36091" y="555671"/>
            <a:ext cx="3378921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CS 189</a:t>
            </a:r>
          </a:p>
          <a:p>
            <a:endParaRPr lang="en-US" sz="4000" dirty="0" smtClean="0"/>
          </a:p>
          <a:p>
            <a:r>
              <a:rPr lang="en-US" sz="4000" dirty="0" smtClean="0"/>
              <a:t>Brian Chu</a:t>
            </a:r>
          </a:p>
          <a:p>
            <a:r>
              <a:rPr lang="en-US" sz="2800" dirty="0" smtClean="0">
                <a:hlinkClick r:id="rId4"/>
              </a:rPr>
              <a:t>brian.c@berkeley.edu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Office Hours:</a:t>
            </a:r>
          </a:p>
          <a:p>
            <a:r>
              <a:rPr lang="en-US" sz="2800" dirty="0" smtClean="0"/>
              <a:t>Cory 246, 6-7p Mon. (</a:t>
            </a:r>
            <a:r>
              <a:rPr lang="en-US" sz="2800" dirty="0" err="1" smtClean="0"/>
              <a:t>hackerspace</a:t>
            </a:r>
            <a:r>
              <a:rPr lang="en-US" sz="2800" dirty="0" smtClean="0"/>
              <a:t> lounge)</a:t>
            </a:r>
          </a:p>
          <a:p>
            <a:endParaRPr lang="en-US" dirty="0" smtClean="0"/>
          </a:p>
          <a:p>
            <a:endParaRPr lang="en-US" sz="2000" dirty="0" smtClean="0"/>
          </a:p>
          <a:p>
            <a:r>
              <a:rPr lang="en-US" sz="2000" dirty="0" smtClean="0"/>
              <a:t>twitter: @brrrianchu</a:t>
            </a:r>
          </a:p>
          <a:p>
            <a:r>
              <a:rPr lang="en-US" sz="2000" dirty="0" err="1" smtClean="0"/>
              <a:t>brianchu.com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45431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Email me for slides</a:t>
            </a:r>
          </a:p>
          <a:p>
            <a:r>
              <a:rPr lang="en-US" dirty="0" smtClean="0"/>
              <a:t>Questions?</a:t>
            </a:r>
          </a:p>
          <a:p>
            <a:r>
              <a:rPr lang="en-US" dirty="0" smtClean="0"/>
              <a:t>Random / HW</a:t>
            </a:r>
          </a:p>
          <a:p>
            <a:r>
              <a:rPr lang="en-US" dirty="0" smtClean="0"/>
              <a:t>Why logistic regression</a:t>
            </a:r>
          </a:p>
          <a:p>
            <a:r>
              <a:rPr lang="en-US" dirty="0" smtClean="0"/>
              <a:t>Worksheet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07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/>
              <a:t>Any grad students?</a:t>
            </a:r>
          </a:p>
          <a:p>
            <a:pPr lvl="1"/>
            <a:r>
              <a:rPr lang="en-US" dirty="0" smtClean="0"/>
              <a:t>Thoughts on final project?</a:t>
            </a:r>
          </a:p>
          <a:p>
            <a:r>
              <a:rPr lang="en-US" dirty="0" smtClean="0"/>
              <a:t>Who would be able to make my 12-1pm section?</a:t>
            </a:r>
          </a:p>
          <a:p>
            <a:pPr lvl="1"/>
            <a:r>
              <a:rPr lang="en-US" dirty="0" smtClean="0"/>
              <a:t>Lecture / worksheet split section</a:t>
            </a:r>
          </a:p>
          <a:p>
            <a:r>
              <a:rPr lang="en-US" dirty="0" smtClean="0"/>
              <a:t>Questions? Concerns?</a:t>
            </a:r>
          </a:p>
          <a:p>
            <a:r>
              <a:rPr lang="en-US" dirty="0" smtClean="0"/>
              <a:t>Lecture pace / content / coverage?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22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</a:t>
            </a:r>
            <a:r>
              <a:rPr lang="en-US" dirty="0" err="1" smtClean="0"/>
              <a:t>klearn</a:t>
            </a:r>
            <a:r>
              <a:rPr lang="en-US" dirty="0" smtClean="0"/>
              <a:t> hog, </a:t>
            </a:r>
            <a:r>
              <a:rPr lang="en-US" dirty="0" err="1" smtClean="0"/>
              <a:t>sklearn</a:t>
            </a:r>
            <a:r>
              <a:rPr lang="en-US" dirty="0" smtClean="0"/>
              <a:t> </a:t>
            </a:r>
            <a:r>
              <a:rPr lang="en-US" dirty="0" err="1" smtClean="0"/>
              <a:t>tfidf</a:t>
            </a:r>
            <a:r>
              <a:rPr lang="en-US" dirty="0" smtClean="0"/>
              <a:t>, bag of words,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574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Shrinkage (regularization)</a:t>
            </a:r>
          </a:p>
          <a:p>
            <a:r>
              <a:rPr lang="en-US" dirty="0" smtClean="0"/>
              <a:t>Variable with a hat (</a:t>
            </a:r>
            <a:r>
              <a:rPr lang="en-US" dirty="0" err="1" smtClean="0"/>
              <a:t>ŷ</a:t>
            </a:r>
            <a:r>
              <a:rPr lang="en-US" dirty="0" smtClean="0"/>
              <a:t>) </a:t>
            </a:r>
            <a:r>
              <a:rPr lang="en-US" dirty="0" smtClean="0">
                <a:sym typeface="Wingdings"/>
              </a:rPr>
              <a:t> estimated/predicted</a:t>
            </a:r>
            <a:endParaRPr lang="en-US" dirty="0" smtClean="0"/>
          </a:p>
          <a:p>
            <a:r>
              <a:rPr lang="en-US" dirty="0"/>
              <a:t>P(Y | X) </a:t>
            </a:r>
            <a:r>
              <a:rPr lang="en-US" dirty="0" smtClean="0"/>
              <a:t>∝ P(X |Y) P(Y)</a:t>
            </a:r>
          </a:p>
          <a:p>
            <a:r>
              <a:rPr lang="en-US" dirty="0" smtClean="0"/>
              <a:t>posterior ∝ likelihood * prior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033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logistic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Odds</a:t>
            </a:r>
          </a:p>
          <a:p>
            <a:r>
              <a:rPr lang="en-US" dirty="0" smtClean="0"/>
              <a:t>measure of relative confidence</a:t>
            </a:r>
          </a:p>
          <a:p>
            <a:pPr lvl="1"/>
            <a:r>
              <a:rPr lang="en-US" dirty="0" smtClean="0"/>
              <a:t>P = .9998; 4999:1</a:t>
            </a:r>
          </a:p>
          <a:p>
            <a:pPr lvl="1"/>
            <a:r>
              <a:rPr lang="en-US" dirty="0" smtClean="0"/>
              <a:t>P = .9999; 9999:1</a:t>
            </a:r>
          </a:p>
          <a:p>
            <a:pPr lvl="1"/>
            <a:r>
              <a:rPr lang="en-US" dirty="0" smtClean="0"/>
              <a:t>Doubled confidence!</a:t>
            </a:r>
          </a:p>
          <a:p>
            <a:r>
              <a:rPr lang="en-US" dirty="0" smtClean="0"/>
              <a:t>.5001% </a:t>
            </a:r>
            <a:r>
              <a:rPr lang="en-US" dirty="0" smtClean="0">
                <a:sym typeface="Wingdings"/>
              </a:rPr>
              <a:t> .5002;  1.0004:1  1.0008:1</a:t>
            </a:r>
          </a:p>
          <a:p>
            <a:pPr lvl="1"/>
            <a:r>
              <a:rPr lang="en-US" dirty="0" smtClean="0">
                <a:sym typeface="Wingdings"/>
              </a:rPr>
              <a:t>(basically no change in confidence)</a:t>
            </a:r>
          </a:p>
          <a:p>
            <a:r>
              <a:rPr lang="en-US" dirty="0" smtClean="0"/>
              <a:t>“relative </a:t>
            </a:r>
            <a:r>
              <a:rPr lang="en-US" dirty="0"/>
              <a:t>increase or decrease of a factor by one unit becomes more pronounced as the factors absolute difference increases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259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Log-odds </a:t>
            </a:r>
            <a:r>
              <a:rPr lang="en-US" sz="2000" dirty="0" smtClean="0"/>
              <a:t>(calculations in base 10)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000" dirty="0" smtClean="0">
                <a:latin typeface="Calibri (Body)"/>
                <a:cs typeface="Calibri (Body)"/>
              </a:rPr>
              <a:t>(0, 1) </a:t>
            </a:r>
            <a:r>
              <a:rPr lang="en-US" sz="3000" dirty="0" smtClean="0">
                <a:latin typeface="Calibri (Body)"/>
                <a:cs typeface="Calibri (Body)"/>
                <a:sym typeface="Wingdings"/>
              </a:rPr>
              <a:t> </a:t>
            </a:r>
            <a:r>
              <a:rPr lang="en-US" sz="3000" dirty="0">
                <a:latin typeface="Calibri (Body)"/>
                <a:cs typeface="Calibri (Body)"/>
                <a:sym typeface="Wingdings"/>
              </a:rPr>
              <a:t>(-∞, </a:t>
            </a:r>
            <a:r>
              <a:rPr lang="en-US" sz="3000" dirty="0" smtClean="0">
                <a:latin typeface="Calibri (Body)"/>
                <a:cs typeface="Calibri (Body)"/>
                <a:sym typeface="Wingdings"/>
              </a:rPr>
              <a:t>∞)</a:t>
            </a:r>
          </a:p>
          <a:p>
            <a:r>
              <a:rPr lang="en-US" sz="3000" dirty="0" smtClean="0">
                <a:latin typeface="Calibri (Body)"/>
                <a:cs typeface="Calibri (Body)"/>
                <a:sym typeface="Wingdings"/>
              </a:rPr>
              <a:t>Symmetric: .99 </a:t>
            </a:r>
            <a:r>
              <a:rPr lang="en-US" sz="3000" dirty="0">
                <a:latin typeface="Calibri (Body)"/>
                <a:cs typeface="Calibri (Body)"/>
                <a:sym typeface="Wingdings"/>
              </a:rPr>
              <a:t>≈ </a:t>
            </a:r>
            <a:r>
              <a:rPr lang="en-US" sz="3000" dirty="0" smtClean="0">
                <a:latin typeface="Calibri (Body)"/>
                <a:cs typeface="Calibri (Body)"/>
                <a:sym typeface="Wingdings"/>
              </a:rPr>
              <a:t>2, .01 ≈ -2</a:t>
            </a:r>
          </a:p>
          <a:p>
            <a:r>
              <a:rPr lang="en-US" sz="3000" dirty="0" smtClean="0">
                <a:latin typeface="Calibri (Body)"/>
                <a:cs typeface="Calibri (Body)"/>
              </a:rPr>
              <a:t>X units of log-odds </a:t>
            </a:r>
            <a:r>
              <a:rPr lang="en-US" sz="3000" dirty="0" smtClean="0">
                <a:latin typeface="Calibri (Body)"/>
                <a:cs typeface="Calibri (Body)"/>
                <a:sym typeface="Wingdings"/>
              </a:rPr>
              <a:t> same Y % change in confidence</a:t>
            </a:r>
            <a:endParaRPr lang="en-US" sz="3000" dirty="0" smtClean="0">
              <a:latin typeface="Calibri (Body)"/>
              <a:cs typeface="Calibri (Body)"/>
            </a:endParaRPr>
          </a:p>
          <a:p>
            <a:pPr lvl="1"/>
            <a:r>
              <a:rPr lang="en-US" sz="2600" dirty="0" smtClean="0">
                <a:latin typeface="Calibri (Body)"/>
                <a:cs typeface="Calibri (Body)"/>
              </a:rPr>
              <a:t>0.5 </a:t>
            </a:r>
            <a:r>
              <a:rPr lang="en-US" sz="2600" dirty="0" smtClean="0">
                <a:latin typeface="Calibri (Body)"/>
                <a:cs typeface="Calibri (Body)"/>
                <a:sym typeface="Wingdings"/>
              </a:rPr>
              <a:t> 0.91 </a:t>
            </a:r>
            <a:r>
              <a:rPr lang="en-US" sz="2400" dirty="0" smtClean="0">
                <a:latin typeface="Calibri (Body)"/>
                <a:cs typeface="Calibri (Body)"/>
                <a:sym typeface="Wingdings"/>
              </a:rPr>
              <a:t>≈  0  1</a:t>
            </a:r>
          </a:p>
          <a:p>
            <a:pPr lvl="1"/>
            <a:r>
              <a:rPr lang="en-US" sz="2400" dirty="0" smtClean="0">
                <a:latin typeface="Calibri (Body)"/>
                <a:cs typeface="Calibri (Body)"/>
                <a:sym typeface="Wingdings"/>
              </a:rPr>
              <a:t>.999  .9999 ≈ 3  4</a:t>
            </a:r>
          </a:p>
          <a:p>
            <a:r>
              <a:rPr lang="en-US" sz="2600" dirty="0" smtClean="0">
                <a:latin typeface="Calibri (Body)"/>
                <a:cs typeface="Calibri (Body)"/>
              </a:rPr>
              <a:t>“</a:t>
            </a:r>
            <a:r>
              <a:rPr lang="en-US" dirty="0"/>
              <a:t>Log-odds make it clear that increasing from 99.9% </a:t>
            </a:r>
            <a:r>
              <a:rPr lang="en-US" dirty="0" smtClean="0"/>
              <a:t>to 99.99</a:t>
            </a:r>
            <a:r>
              <a:rPr lang="en-US" dirty="0"/>
              <a:t>% is just as hard as increasing from 50% to </a:t>
            </a:r>
            <a:r>
              <a:rPr lang="en-US" dirty="0" smtClean="0"/>
              <a:t>91%”</a:t>
            </a:r>
          </a:p>
          <a:p>
            <a:pPr marL="0" indent="0">
              <a:buNone/>
            </a:pPr>
            <a:r>
              <a:rPr lang="en-US" sz="1500" dirty="0" smtClean="0"/>
              <a:t>Credit: https</a:t>
            </a:r>
            <a:r>
              <a:rPr lang="en-US" sz="1500" dirty="0"/>
              <a:t>://</a:t>
            </a:r>
            <a:r>
              <a:rPr lang="en-US" sz="1500" dirty="0" err="1"/>
              <a:t>dl.dropboxusercontent.com</a:t>
            </a:r>
            <a:r>
              <a:rPr lang="en-US" sz="1500" dirty="0"/>
              <a:t>/u/34547557/log-</a:t>
            </a:r>
            <a:r>
              <a:rPr lang="en-US" sz="1500" dirty="0" err="1"/>
              <a:t>probability.pdf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535543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 </a:t>
            </a:r>
            <a:r>
              <a:rPr lang="en-US" dirty="0"/>
              <a:t>•</a:t>
            </a:r>
            <a:r>
              <a:rPr lang="en-US" b="1" dirty="0"/>
              <a:t> </a:t>
            </a:r>
            <a:r>
              <a:rPr lang="en-US" b="1" dirty="0" smtClean="0"/>
              <a:t>x </a:t>
            </a:r>
            <a:r>
              <a:rPr lang="en-US" dirty="0" smtClean="0"/>
              <a:t>= </a:t>
            </a:r>
            <a:r>
              <a:rPr lang="en-US" dirty="0" err="1" smtClean="0"/>
              <a:t>lg</a:t>
            </a:r>
            <a:r>
              <a:rPr lang="en-US" dirty="0"/>
              <a:t> </a:t>
            </a:r>
            <a:r>
              <a:rPr lang="en-US" dirty="0" smtClean="0"/>
              <a:t>[ P(Y=1|</a:t>
            </a:r>
            <a:r>
              <a:rPr lang="en-US" b="1" dirty="0" smtClean="0"/>
              <a:t>x</a:t>
            </a:r>
            <a:r>
              <a:rPr lang="en-US" dirty="0" smtClean="0"/>
              <a:t>) / (1 – P(Y=1|</a:t>
            </a:r>
            <a:r>
              <a:rPr lang="en-US" b="1" dirty="0" smtClean="0"/>
              <a:t>x</a:t>
            </a:r>
            <a:r>
              <a:rPr lang="en-US" dirty="0" smtClean="0"/>
              <a:t>) ]</a:t>
            </a:r>
          </a:p>
          <a:p>
            <a:r>
              <a:rPr lang="en-US" dirty="0" smtClean="0"/>
              <a:t>Intuition: some linear combination of the features tells us the log-odds that Y = 1</a:t>
            </a:r>
          </a:p>
          <a:p>
            <a:r>
              <a:rPr lang="en-US" smtClean="0"/>
              <a:t>Intuition: some </a:t>
            </a:r>
            <a:r>
              <a:rPr lang="en-US" dirty="0" smtClean="0"/>
              <a:t>linear combination of the features tells us the “confidence” that Y = 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408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4537</TotalTime>
  <Words>387</Words>
  <Application>Microsoft Macintosh PowerPoint</Application>
  <PresentationFormat>On-screen Show (4:3)</PresentationFormat>
  <Paragraphs>55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Agenda</vt:lpstr>
      <vt:lpstr>Questions</vt:lpstr>
      <vt:lpstr>Features</vt:lpstr>
      <vt:lpstr>Terminology</vt:lpstr>
      <vt:lpstr>Why logistic regression</vt:lpstr>
      <vt:lpstr>Log-odds (calculations in base 10)</vt:lpstr>
      <vt:lpstr>Logistic Regression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</dc:creator>
  <cp:lastModifiedBy>Brian</cp:lastModifiedBy>
  <cp:revision>103</cp:revision>
  <dcterms:created xsi:type="dcterms:W3CDTF">2015-09-04T04:21:24Z</dcterms:created>
  <dcterms:modified xsi:type="dcterms:W3CDTF">2015-09-25T21:27:40Z</dcterms:modified>
</cp:coreProperties>
</file>