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89" r:id="rId4"/>
    <p:sldId id="290" r:id="rId5"/>
    <p:sldId id="291" r:id="rId6"/>
    <p:sldId id="293" r:id="rId7"/>
    <p:sldId id="29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89" autoAdjust="0"/>
    <p:restoredTop sz="77068" autoAdjust="0"/>
  </p:normalViewPr>
  <p:slideViewPr>
    <p:cSldViewPr snapToGrid="0" snapToObjects="1">
      <p:cViewPr>
        <p:scale>
          <a:sx n="125" d="100"/>
          <a:sy n="125" d="100"/>
        </p:scale>
        <p:origin x="-1248" y="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1636B-E559-D544-9998-3D7CAE6CD349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41A05-D9A5-F24A-84A0-915DFB4A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0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1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0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2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5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66C8-FF6A-8E4E-807A-C5BF2BD92BE8}" type="datetimeFigureOut">
              <a:rPr lang="en-US" smtClean="0"/>
              <a:t>10/17/15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mailto:brian.c@berkeley.edu" TargetMode="External"/><Relationship Id="rId5" Type="http://schemas.openxmlformats.org/officeDocument/2006/relationships/hyperlink" Target="brianchu.com%5Cml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650"/>
            <a:ext cx="5636091" cy="56360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6091" y="555671"/>
            <a:ext cx="337892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CS 189</a:t>
            </a:r>
          </a:p>
          <a:p>
            <a:endParaRPr lang="en-US" sz="4000" dirty="0" smtClean="0"/>
          </a:p>
          <a:p>
            <a:r>
              <a:rPr lang="en-US" sz="4000" dirty="0" smtClean="0"/>
              <a:t>Brian Chu</a:t>
            </a:r>
          </a:p>
          <a:p>
            <a:r>
              <a:rPr lang="en-US" sz="2800" dirty="0" smtClean="0">
                <a:hlinkClick r:id="rId4"/>
              </a:rPr>
              <a:t>brian.c@berkeley.edu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/>
              <a:t>Slides at: </a:t>
            </a:r>
            <a:r>
              <a:rPr lang="en-US" sz="2800" dirty="0">
                <a:hlinkClick r:id="rId5" action="ppaction://hlinkfile"/>
              </a:rPr>
              <a:t>brianchu.com/ml/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Office Hours:</a:t>
            </a:r>
          </a:p>
          <a:p>
            <a:r>
              <a:rPr lang="en-US" sz="2800" dirty="0" smtClean="0"/>
              <a:t>Cory 246, 6-7p Mon. (</a:t>
            </a:r>
            <a:r>
              <a:rPr lang="en-US" sz="2800" dirty="0" err="1" smtClean="0"/>
              <a:t>hackerspace</a:t>
            </a:r>
            <a:r>
              <a:rPr lang="en-US" sz="2800" dirty="0" smtClean="0"/>
              <a:t> lounge)</a:t>
            </a:r>
          </a:p>
          <a:p>
            <a:endParaRPr lang="en-US" sz="2000" dirty="0" smtClean="0"/>
          </a:p>
          <a:p>
            <a:r>
              <a:rPr lang="en-US" sz="2000" dirty="0" smtClean="0"/>
              <a:t>twitter: @brrrianchu</a:t>
            </a:r>
          </a:p>
        </p:txBody>
      </p:sp>
    </p:spTree>
    <p:extLst>
      <p:ext uri="{BB962C8B-B14F-4D97-AF65-F5344CB8AC3E}">
        <p14:creationId xmlns:p14="http://schemas.microsoft.com/office/powerpoint/2010/main" val="384543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Bias-variance decomposition</a:t>
            </a:r>
          </a:p>
          <a:p>
            <a:r>
              <a:rPr lang="en-US" dirty="0" smtClean="0"/>
              <a:t>Gaussian </a:t>
            </a:r>
            <a:r>
              <a:rPr lang="en-US" dirty="0" smtClean="0">
                <a:sym typeface="Wingdings"/>
              </a:rPr>
              <a:t> Logistics</a:t>
            </a:r>
            <a:endParaRPr lang="en-US" dirty="0" smtClean="0"/>
          </a:p>
          <a:p>
            <a:r>
              <a:rPr lang="en-US" dirty="0" err="1" smtClean="0"/>
              <a:t>MLDemos</a:t>
            </a:r>
            <a:endParaRPr lang="en-US" dirty="0" smtClean="0"/>
          </a:p>
          <a:p>
            <a:r>
              <a:rPr lang="en-US" dirty="0" smtClean="0"/>
              <a:t>Worksheet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50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Bias-variance decomposition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1189" r="-1189"/>
          <a:stretch>
            <a:fillRect/>
          </a:stretch>
        </p:blipFill>
        <p:spPr>
          <a:xfrm>
            <a:off x="457200" y="2148305"/>
            <a:ext cx="8229600" cy="4525963"/>
          </a:xfrm>
        </p:spPr>
      </p:pic>
      <p:sp>
        <p:nvSpPr>
          <p:cNvPr id="7" name="TextBox 6"/>
          <p:cNvSpPr txBox="1"/>
          <p:nvPr/>
        </p:nvSpPr>
        <p:spPr>
          <a:xfrm>
            <a:off x="0" y="1236584"/>
            <a:ext cx="4705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Squared loss (linear regression):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43404" y="1144251"/>
            <a:ext cx="534059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Note: E</a:t>
            </a:r>
            <a:r>
              <a:rPr lang="en-US" baseline="-25000" dirty="0" smtClean="0"/>
              <a:t>X</a:t>
            </a:r>
            <a:r>
              <a:rPr lang="en-US" dirty="0" smtClean="0"/>
              <a:t>[(f(X) – E[Y|X])(E[Y|X] – Y) | X] =</a:t>
            </a:r>
          </a:p>
          <a:p>
            <a:r>
              <a:rPr lang="en-US" dirty="0" smtClean="0"/>
              <a:t> </a:t>
            </a:r>
            <a:r>
              <a:rPr lang="en-US" dirty="0"/>
              <a:t>(f(X) – E[Y|X])</a:t>
            </a:r>
            <a:r>
              <a:rPr lang="en-US" dirty="0" smtClean="0"/>
              <a:t>E</a:t>
            </a:r>
            <a:r>
              <a:rPr lang="en-US" baseline="-25000" dirty="0" smtClean="0"/>
              <a:t>X</a:t>
            </a:r>
            <a:r>
              <a:rPr lang="en-US" dirty="0" smtClean="0"/>
              <a:t>[E</a:t>
            </a:r>
            <a:r>
              <a:rPr lang="en-US" dirty="0"/>
              <a:t>[Y|X] – </a:t>
            </a:r>
            <a:r>
              <a:rPr lang="en-US" dirty="0" smtClean="0"/>
              <a:t>Y| </a:t>
            </a:r>
            <a:r>
              <a:rPr lang="en-US" dirty="0"/>
              <a:t>X</a:t>
            </a:r>
            <a:r>
              <a:rPr lang="en-US" dirty="0" smtClean="0"/>
              <a:t>] =  </a:t>
            </a:r>
            <a:r>
              <a:rPr lang="en-US" dirty="0"/>
              <a:t>(f(X) – E[Y|X]</a:t>
            </a:r>
            <a:r>
              <a:rPr lang="en-US" dirty="0" smtClean="0"/>
              <a:t>) * 0 = 0,</a:t>
            </a:r>
          </a:p>
          <a:p>
            <a:r>
              <a:rPr lang="en-US" dirty="0" smtClean="0"/>
              <a:t>since for a given value of X, </a:t>
            </a:r>
            <a:r>
              <a:rPr lang="en-US" dirty="0"/>
              <a:t>(f(X) – E[Y|X]</a:t>
            </a:r>
            <a:r>
              <a:rPr lang="en-US" dirty="0" smtClean="0"/>
              <a:t>) is constant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884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Bias-variance decomposition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10483" b="-104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05728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Gaussian </a:t>
            </a:r>
            <a:r>
              <a:rPr lang="en-US" dirty="0" smtClean="0">
                <a:sym typeface="Wingdings"/>
              </a:rPr>
              <a:t> Logistics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6452" r="-6452"/>
          <a:stretch>
            <a:fillRect/>
          </a:stretch>
        </p:blipFill>
        <p:spPr>
          <a:xfrm>
            <a:off x="457200" y="1172410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1684421" y="5675062"/>
            <a:ext cx="5547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</a:t>
            </a:r>
            <a:r>
              <a:rPr lang="en-US" i="1" dirty="0" smtClean="0"/>
              <a:t>required</a:t>
            </a:r>
            <a:r>
              <a:rPr lang="en-US" dirty="0" smtClean="0"/>
              <a:t> for logistic regression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684421" y="6284092"/>
            <a:ext cx="401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worksheet for more on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15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Maximum Likelihood Estimation (MLE)</a:t>
            </a:r>
            <a:br>
              <a:rPr lang="en-US" dirty="0" smtClean="0"/>
            </a:br>
            <a:r>
              <a:rPr lang="en-US" dirty="0" smtClean="0"/>
              <a:t>Maximum a posteriori (MAP)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MLE = MAP with uniform prior</a:t>
            </a:r>
          </a:p>
          <a:p>
            <a:r>
              <a:rPr lang="en-US" dirty="0" smtClean="0"/>
              <a:t>Various forms of regularization = MAP with certain priors (see worksheet)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28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MLDemos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80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10056</TotalTime>
  <Words>200</Words>
  <Application>Microsoft Macintosh PowerPoint</Application>
  <PresentationFormat>On-screen Show (4:3)</PresentationFormat>
  <Paragraphs>30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Agenda</vt:lpstr>
      <vt:lpstr>Bias-variance decomposition</vt:lpstr>
      <vt:lpstr>Bias-variance decomposition</vt:lpstr>
      <vt:lpstr>Gaussian  Logistics</vt:lpstr>
      <vt:lpstr>Maximum Likelihood Estimation (MLE) Maximum a posteriori (MAP)</vt:lpstr>
      <vt:lpstr>MLDemos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Brian</cp:lastModifiedBy>
  <cp:revision>246</cp:revision>
  <dcterms:created xsi:type="dcterms:W3CDTF">2015-09-04T04:21:24Z</dcterms:created>
  <dcterms:modified xsi:type="dcterms:W3CDTF">2015-10-17T13:05:05Z</dcterms:modified>
</cp:coreProperties>
</file>